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1"/>
  </p:notesMasterIdLst>
  <p:sldIdLst>
    <p:sldId id="302" r:id="rId3"/>
    <p:sldId id="292" r:id="rId4"/>
    <p:sldId id="293" r:id="rId5"/>
    <p:sldId id="294" r:id="rId6"/>
    <p:sldId id="303" r:id="rId7"/>
    <p:sldId id="304" r:id="rId8"/>
    <p:sldId id="305" r:id="rId9"/>
    <p:sldId id="287" r:id="rId10"/>
  </p:sldIdLst>
  <p:sldSz cx="14630400" cy="82296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B06"/>
    <a:srgbClr val="0E73B7"/>
    <a:srgbClr val="CF5F13"/>
    <a:srgbClr val="30CFCD"/>
    <a:srgbClr val="E43230"/>
    <a:srgbClr val="E99D05"/>
    <a:srgbClr val="DBB2CB"/>
    <a:srgbClr val="DCADCB"/>
    <a:srgbClr val="9F7906"/>
    <a:srgbClr val="E9A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56" d="100"/>
          <a:sy n="56" d="100"/>
        </p:scale>
        <p:origin x="596" y="5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5181C-13D5-4522-B3ED-EC1036C5C32F}" type="datetimeFigureOut">
              <a:rPr lang="vi-VN" smtClean="0"/>
              <a:t>19/10/2021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2989D-9754-4FAF-86EA-5ED0AB6A0FE6}" type="slidenum">
              <a:rPr lang="vi-VN" smtClean="0"/>
              <a:t>‹#›</a:t>
            </a:fld>
            <a:endParaRPr lang="vi-VN"/>
          </a:p>
        </p:txBody>
      </p:sp>
    </p:spTree>
    <p:extLst>
      <p:ext uri="{BB962C8B-B14F-4D97-AF65-F5344CB8AC3E}">
        <p14:creationId xmlns:p14="http://schemas.microsoft.com/office/powerpoint/2010/main" val="147564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52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66592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4208720" y="1008240"/>
            <a:ext cx="6213120" cy="6213120"/>
          </a:xfrm>
          <a:prstGeom prst="ellipse">
            <a:avLst/>
          </a:pr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11" name="Google Shape;11;p2"/>
          <p:cNvSpPr/>
          <p:nvPr/>
        </p:nvSpPr>
        <p:spPr>
          <a:xfrm>
            <a:off x="8688560" y="365760"/>
            <a:ext cx="2220960" cy="2220960"/>
          </a:xfrm>
          <a:prstGeom prst="ellipse">
            <a:avLst/>
          </a:prstGeom>
          <a:solidFill>
            <a:srgbClr val="FFB600">
              <a:alpha val="79620"/>
            </a:srgbClr>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12" name="Google Shape;12;p2"/>
          <p:cNvSpPr/>
          <p:nvPr/>
        </p:nvSpPr>
        <p:spPr>
          <a:xfrm>
            <a:off x="9453200" y="7457320"/>
            <a:ext cx="968640" cy="968640"/>
          </a:xfrm>
          <a:prstGeom prst="ellipse">
            <a:avLst/>
          </a:pr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13" name="Google Shape;13;p2"/>
          <p:cNvSpPr/>
          <p:nvPr/>
        </p:nvSpPr>
        <p:spPr>
          <a:xfrm>
            <a:off x="4330640" y="6196206"/>
            <a:ext cx="1756320" cy="1756320"/>
          </a:xfrm>
          <a:prstGeom prst="ellipse">
            <a:avLst/>
          </a:prstGeom>
          <a:solidFill>
            <a:srgbClr val="FC4540">
              <a:alpha val="78850"/>
            </a:srgbClr>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14" name="Google Shape;14;p2"/>
          <p:cNvSpPr/>
          <p:nvPr/>
        </p:nvSpPr>
        <p:spPr>
          <a:xfrm>
            <a:off x="3330710" y="1234034"/>
            <a:ext cx="1239360" cy="1239360"/>
          </a:xfrm>
          <a:prstGeom prst="ellipse">
            <a:avLst/>
          </a:pr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15" name="Google Shape;15;p2"/>
          <p:cNvSpPr/>
          <p:nvPr/>
        </p:nvSpPr>
        <p:spPr>
          <a:xfrm>
            <a:off x="10421842" y="2586704"/>
            <a:ext cx="661440" cy="661440"/>
          </a:xfrm>
          <a:prstGeom prst="ellipse">
            <a:avLst/>
          </a:prstGeom>
          <a:solidFill>
            <a:srgbClr val="FC4540">
              <a:alpha val="78850"/>
            </a:srgbClr>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16" name="Google Shape;16;p2"/>
          <p:cNvSpPr/>
          <p:nvPr/>
        </p:nvSpPr>
        <p:spPr>
          <a:xfrm>
            <a:off x="3872762" y="5779270"/>
            <a:ext cx="539040" cy="539040"/>
          </a:xfrm>
          <a:prstGeom prst="ellipse">
            <a:avLst/>
          </a:prstGeom>
          <a:solidFill>
            <a:srgbClr val="FF975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17" name="Google Shape;17;p2"/>
          <p:cNvSpPr/>
          <p:nvPr/>
        </p:nvSpPr>
        <p:spPr>
          <a:xfrm>
            <a:off x="3779974" y="2672213"/>
            <a:ext cx="340800" cy="340800"/>
          </a:xfrm>
          <a:prstGeom prst="ellipse">
            <a:avLst/>
          </a:prstGeom>
          <a:solidFill>
            <a:srgbClr val="FFB60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18" name="Google Shape;18;p2"/>
          <p:cNvSpPr/>
          <p:nvPr/>
        </p:nvSpPr>
        <p:spPr>
          <a:xfrm>
            <a:off x="10909538" y="2141907"/>
            <a:ext cx="150240" cy="150240"/>
          </a:xfrm>
          <a:prstGeom prst="ellipse">
            <a:avLst/>
          </a:prstGeom>
          <a:solidFill>
            <a:srgbClr val="02BDC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19" name="Google Shape;19;p2"/>
          <p:cNvSpPr/>
          <p:nvPr/>
        </p:nvSpPr>
        <p:spPr>
          <a:xfrm>
            <a:off x="9862382" y="6999240"/>
            <a:ext cx="150240" cy="150240"/>
          </a:xfrm>
          <a:prstGeom prst="ellipse">
            <a:avLst/>
          </a:prstGeom>
          <a:solidFill>
            <a:srgbClr val="FFB60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20" name="Google Shape;20;p2"/>
          <p:cNvSpPr/>
          <p:nvPr/>
        </p:nvSpPr>
        <p:spPr>
          <a:xfrm>
            <a:off x="3680980" y="1584307"/>
            <a:ext cx="538827" cy="53882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grpSp>
        <p:nvGrpSpPr>
          <p:cNvPr id="21" name="Google Shape;21;p2"/>
          <p:cNvGrpSpPr/>
          <p:nvPr/>
        </p:nvGrpSpPr>
        <p:grpSpPr>
          <a:xfrm>
            <a:off x="4801722" y="6691399"/>
            <a:ext cx="814162" cy="765938"/>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p>
          </p:txBody>
        </p:sp>
      </p:grpSp>
      <p:grpSp>
        <p:nvGrpSpPr>
          <p:cNvPr id="24" name="Google Shape;24;p2"/>
          <p:cNvGrpSpPr/>
          <p:nvPr/>
        </p:nvGrpSpPr>
        <p:grpSpPr>
          <a:xfrm>
            <a:off x="9378831" y="810497"/>
            <a:ext cx="839960" cy="1331432"/>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80">
                <a:solidFill>
                  <a:srgbClr val="FFFFFF"/>
                </a:solidFill>
              </a:endParaRPr>
            </a:p>
          </p:txBody>
        </p:sp>
      </p:grpSp>
      <p:sp>
        <p:nvSpPr>
          <p:cNvPr id="33" name="Google Shape;33;p2"/>
          <p:cNvSpPr txBox="1">
            <a:spLocks noGrp="1"/>
          </p:cNvSpPr>
          <p:nvPr>
            <p:ph type="ctrTitle"/>
          </p:nvPr>
        </p:nvSpPr>
        <p:spPr>
          <a:xfrm>
            <a:off x="4411600" y="1538160"/>
            <a:ext cx="5807040" cy="515328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760"/>
            </a:lvl1pPr>
            <a:lvl2pPr lvl="1" algn="ctr">
              <a:spcBef>
                <a:spcPts val="0"/>
              </a:spcBef>
              <a:spcAft>
                <a:spcPts val="0"/>
              </a:spcAft>
              <a:buSzPts val="3600"/>
              <a:buNone/>
              <a:defRPr sz="5760"/>
            </a:lvl2pPr>
            <a:lvl3pPr lvl="2" algn="ctr">
              <a:spcBef>
                <a:spcPts val="0"/>
              </a:spcBef>
              <a:spcAft>
                <a:spcPts val="0"/>
              </a:spcAft>
              <a:buSzPts val="3600"/>
              <a:buNone/>
              <a:defRPr sz="5760"/>
            </a:lvl3pPr>
            <a:lvl4pPr lvl="3" algn="ctr">
              <a:spcBef>
                <a:spcPts val="0"/>
              </a:spcBef>
              <a:spcAft>
                <a:spcPts val="0"/>
              </a:spcAft>
              <a:buSzPts val="3600"/>
              <a:buNone/>
              <a:defRPr sz="5760"/>
            </a:lvl4pPr>
            <a:lvl5pPr lvl="4" algn="ctr">
              <a:spcBef>
                <a:spcPts val="0"/>
              </a:spcBef>
              <a:spcAft>
                <a:spcPts val="0"/>
              </a:spcAft>
              <a:buSzPts val="3600"/>
              <a:buNone/>
              <a:defRPr sz="5760"/>
            </a:lvl5pPr>
            <a:lvl6pPr lvl="5" algn="ctr">
              <a:spcBef>
                <a:spcPts val="0"/>
              </a:spcBef>
              <a:spcAft>
                <a:spcPts val="0"/>
              </a:spcAft>
              <a:buSzPts val="3600"/>
              <a:buNone/>
              <a:defRPr sz="5760"/>
            </a:lvl6pPr>
            <a:lvl7pPr lvl="6" algn="ctr">
              <a:spcBef>
                <a:spcPts val="0"/>
              </a:spcBef>
              <a:spcAft>
                <a:spcPts val="0"/>
              </a:spcAft>
              <a:buSzPts val="3600"/>
              <a:buNone/>
              <a:defRPr sz="5760"/>
            </a:lvl7pPr>
            <a:lvl8pPr lvl="7" algn="ctr">
              <a:spcBef>
                <a:spcPts val="0"/>
              </a:spcBef>
              <a:spcAft>
                <a:spcPts val="0"/>
              </a:spcAft>
              <a:buSzPts val="3600"/>
              <a:buNone/>
              <a:defRPr sz="5760"/>
            </a:lvl8pPr>
            <a:lvl9pPr lvl="8" algn="ctr">
              <a:spcBef>
                <a:spcPts val="0"/>
              </a:spcBef>
              <a:spcAft>
                <a:spcPts val="0"/>
              </a:spcAft>
              <a:buSzPts val="3600"/>
              <a:buNone/>
              <a:defRPr sz="5760"/>
            </a:lvl9pPr>
          </a:lstStyle>
          <a:p>
            <a:endParaRPr/>
          </a:p>
        </p:txBody>
      </p:sp>
      <p:sp>
        <p:nvSpPr>
          <p:cNvPr id="34" name="Google Shape;34;p2"/>
          <p:cNvSpPr/>
          <p:nvPr/>
        </p:nvSpPr>
        <p:spPr>
          <a:xfrm>
            <a:off x="4411595" y="1379152"/>
            <a:ext cx="481440" cy="481440"/>
          </a:xfrm>
          <a:prstGeom prst="ellipse">
            <a:avLst/>
          </a:prstGeom>
          <a:solidFill>
            <a:srgbClr val="FF975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35" name="Google Shape;35;p2"/>
          <p:cNvSpPr/>
          <p:nvPr/>
        </p:nvSpPr>
        <p:spPr>
          <a:xfrm>
            <a:off x="5615885" y="7611736"/>
            <a:ext cx="340800" cy="340800"/>
          </a:xfrm>
          <a:prstGeom prst="ellipse">
            <a:avLst/>
          </a:prstGeom>
          <a:solidFill>
            <a:srgbClr val="02BDC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36" name="Google Shape;36;p2"/>
          <p:cNvSpPr/>
          <p:nvPr/>
        </p:nvSpPr>
        <p:spPr>
          <a:xfrm>
            <a:off x="8791762" y="6999243"/>
            <a:ext cx="661440" cy="661440"/>
          </a:xfrm>
          <a:prstGeom prst="ellipse">
            <a:avLst/>
          </a:prstGeom>
          <a:solidFill>
            <a:srgbClr val="FC406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Tree>
    <p:extLst>
      <p:ext uri="{BB962C8B-B14F-4D97-AF65-F5344CB8AC3E}">
        <p14:creationId xmlns:p14="http://schemas.microsoft.com/office/powerpoint/2010/main" val="92235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vi-VN"/>
          </a:p>
        </p:txBody>
      </p:sp>
      <p:sp>
        <p:nvSpPr>
          <p:cNvPr id="3" name="Subtitle 2"/>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3297806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65022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vi-VN"/>
          </a:p>
        </p:txBody>
      </p:sp>
      <p:sp>
        <p:nvSpPr>
          <p:cNvPr id="3" name="Text Placeholder 2"/>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2269848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275451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vi-VN"/>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1878965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3549471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85355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6985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00"/>
            </a:lvl1pPr>
          </a:lstStyle>
          <a:p>
            <a:r>
              <a:rPr lang="en-US"/>
              <a:t>Click to edit Master title style</a:t>
            </a:r>
            <a:endParaRPr lang="vi-VN"/>
          </a:p>
        </p:txBody>
      </p:sp>
      <p:sp>
        <p:nvSpPr>
          <p:cNvPr id="3" name="Content Placeholder 2"/>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201062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00"/>
            </a:lvl1pPr>
          </a:lstStyle>
          <a:p>
            <a:r>
              <a:rPr lang="en-US"/>
              <a:t>Click to edit Master title style</a:t>
            </a:r>
            <a:endParaRPr lang="vi-VN"/>
          </a:p>
        </p:txBody>
      </p:sp>
      <p:sp>
        <p:nvSpPr>
          <p:cNvPr id="3" name="Picture Placeholder 2"/>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vi-VN"/>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2890353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1619494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173585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5525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340725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86993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1123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33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9672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pPr/>
              <a:t>10/19/2021</a:t>
            </a:fld>
            <a:endParaRPr lang="en-US"/>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79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0D838988-15A6-4647-86D7-062E8698D868}" type="datetimeFigureOut">
              <a:rPr lang="en-US" smtClean="0"/>
              <a:pPr/>
              <a:t>10/19/2021</a:t>
            </a:fld>
            <a:endParaRPr lang="en-US"/>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9CF1BDB4-6E33-4EB0-BC1A-E3E463951136}" type="slidenum">
              <a:rPr lang="en-US" smtClean="0"/>
              <a:pPr/>
              <a:t>‹#›</a:t>
            </a:fld>
            <a:endParaRPr lang="en-US"/>
          </a:p>
        </p:txBody>
      </p:sp>
    </p:spTree>
    <p:extLst>
      <p:ext uri="{BB962C8B-B14F-4D97-AF65-F5344CB8AC3E}">
        <p14:creationId xmlns:p14="http://schemas.microsoft.com/office/powerpoint/2010/main" val="13081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pPr>
              <a:defRPr/>
            </a:pPr>
            <a:fld id="{08ED132D-452A-49E5-B8CD-EA0C46A12A5F}" type="datetimeFigureOut">
              <a:rPr lang="vi-VN" smtClean="0">
                <a:solidFill>
                  <a:prstClr val="black">
                    <a:tint val="75000"/>
                  </a:prstClr>
                </a:solidFill>
              </a:rPr>
              <a:pPr>
                <a:defRPr/>
              </a:pPr>
              <a:t>19/10/2021</a:t>
            </a:fld>
            <a:endParaRPr lang="vi-VN" dirty="0">
              <a:solidFill>
                <a:prstClr val="black">
                  <a:tint val="75000"/>
                </a:prstClr>
              </a:solidFill>
            </a:endParaRPr>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pPr>
              <a:defRPr/>
            </a:pPr>
            <a:endParaRPr lang="vi-VN" dirty="0">
              <a:solidFill>
                <a:prstClr val="black">
                  <a:tint val="75000"/>
                </a:prstClr>
              </a:solidFill>
            </a:endParaRPr>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pPr>
              <a:defRPr/>
            </a:pPr>
            <a:fld id="{9CB03046-9975-4CD1-8163-35C299AA0868}" type="slidenum">
              <a:rPr lang="vi-VN" smtClean="0">
                <a:solidFill>
                  <a:prstClr val="black">
                    <a:tint val="75000"/>
                  </a:prstClr>
                </a:solidFill>
              </a:rPr>
              <a:pPr>
                <a:defRPr/>
              </a:pPr>
              <a:t>‹#›</a:t>
            </a:fld>
            <a:endParaRPr lang="vi-VN" dirty="0">
              <a:solidFill>
                <a:prstClr val="black">
                  <a:tint val="75000"/>
                </a:prstClr>
              </a:solidFill>
            </a:endParaRPr>
          </a:p>
        </p:txBody>
      </p:sp>
    </p:spTree>
    <p:extLst>
      <p:ext uri="{BB962C8B-B14F-4D97-AF65-F5344CB8AC3E}">
        <p14:creationId xmlns:p14="http://schemas.microsoft.com/office/powerpoint/2010/main" val="2415073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vi-VN"/>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4411600" y="1538160"/>
            <a:ext cx="5807040" cy="5153280"/>
          </a:xfrm>
          <a:prstGeom prst="rect">
            <a:avLst/>
          </a:prstGeom>
        </p:spPr>
        <p:txBody>
          <a:bodyPr spcFirstLastPara="1" vert="horz" wrap="square" lIns="146280" tIns="146280" rIns="146280" bIns="146280" rtlCol="0" anchor="ctr" anchorCtr="0">
            <a:noAutofit/>
          </a:bodyPr>
          <a:lstStyle/>
          <a:p>
            <a:r>
              <a:rPr lang="en-US" dirty="0" err="1">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Tiết</a:t>
            </a:r>
            <a:r>
              <a:rPr lang="en-US" dirty="0">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24 : </a:t>
            </a:r>
            <a:r>
              <a:rPr lang="en-US" dirty="0" err="1">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Bài</a:t>
            </a:r>
            <a:r>
              <a:rPr lang="en-US" dirty="0">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a:t>
            </a:r>
            <a:r>
              <a:rPr lang="en-US" dirty="0" err="1">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tập</a:t>
            </a:r>
            <a:r>
              <a:rPr lang="en-US" dirty="0">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a:t>
            </a:r>
            <a:r>
              <a:rPr lang="en-US" dirty="0" err="1">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cuối</a:t>
            </a:r>
            <a:r>
              <a:rPr lang="en-US" dirty="0">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a:t>
            </a:r>
            <a:r>
              <a:rPr lang="en-US" dirty="0" err="1">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chương</a:t>
            </a:r>
            <a:r>
              <a:rPr lang="en-US" dirty="0">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II</a:t>
            </a:r>
            <a:endParaRPr dirty="0">
              <a:solidFill>
                <a:schemeClr val="tx1">
                  <a:lumMod val="75000"/>
                </a:schemeClr>
              </a:solidFill>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E51B9-7FFA-419D-B75B-130206E762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7084" y="157162"/>
            <a:ext cx="10503569" cy="7915275"/>
          </a:xfrm>
          <a:prstGeom prst="rect">
            <a:avLst/>
          </a:prstGeom>
          <a:noFill/>
          <a:ln>
            <a:noFill/>
          </a:ln>
        </p:spPr>
      </p:pic>
    </p:spTree>
    <p:extLst>
      <p:ext uri="{BB962C8B-B14F-4D97-AF65-F5344CB8AC3E}">
        <p14:creationId xmlns:p14="http://schemas.microsoft.com/office/powerpoint/2010/main" val="291898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59" y="70577"/>
            <a:ext cx="11159491" cy="2677656"/>
          </a:xfrm>
          <a:prstGeom prst="rect">
            <a:avLst/>
          </a:prstGeom>
          <a:noFill/>
        </p:spPr>
        <p:txBody>
          <a:bodyPr wrap="square" rtlCol="0">
            <a:spAutoFit/>
          </a:bodyPr>
          <a:lstStyle/>
          <a:p>
            <a:r>
              <a:rPr lang="vi-VN" sz="2800" dirty="0">
                <a:solidFill>
                  <a:srgbClr val="FF0000"/>
                </a:solidFill>
                <a:latin typeface="+mj-lt"/>
              </a:rPr>
              <a:t>Bài 2.53 SGK.Tìm x ∈{50; 108, 189, 1234; 2 019; 2 020} sao cho:</a:t>
            </a:r>
          </a:p>
          <a:p>
            <a:r>
              <a:rPr lang="vi-VN" sz="2800" dirty="0">
                <a:solidFill>
                  <a:srgbClr val="FF0000"/>
                </a:solidFill>
                <a:latin typeface="+mj-lt"/>
              </a:rPr>
              <a:t>a) x – 12 chia hết cho 2;</a:t>
            </a:r>
          </a:p>
          <a:p>
            <a:r>
              <a:rPr lang="vi-VN" sz="2800" dirty="0">
                <a:solidFill>
                  <a:srgbClr val="FF0000"/>
                </a:solidFill>
                <a:latin typeface="+mj-lt"/>
              </a:rPr>
              <a:t>b) x – 27 chia hết cho 3;</a:t>
            </a:r>
          </a:p>
          <a:p>
            <a:r>
              <a:rPr lang="vi-VN" sz="2800" dirty="0">
                <a:solidFill>
                  <a:srgbClr val="FF0000"/>
                </a:solidFill>
                <a:latin typeface="+mj-lt"/>
              </a:rPr>
              <a:t>c) x + 20 chia hết cho 5;</a:t>
            </a:r>
          </a:p>
          <a:p>
            <a:r>
              <a:rPr lang="vi-VN" sz="2800" dirty="0">
                <a:solidFill>
                  <a:srgbClr val="FF0000"/>
                </a:solidFill>
                <a:latin typeface="+mj-lt"/>
              </a:rPr>
              <a:t>d) x + 36 chia hết cho 9.</a:t>
            </a:r>
          </a:p>
          <a:p>
            <a:endParaRPr lang="en-US" sz="2800" b="1" dirty="0">
              <a:solidFill>
                <a:srgbClr val="FF0000"/>
              </a:solidFill>
              <a:latin typeface="+mj-lt"/>
              <a:cs typeface="Times New Roman" pitchFamily="18" charset="0"/>
            </a:endParaRPr>
          </a:p>
        </p:txBody>
      </p:sp>
      <p:pic>
        <p:nvPicPr>
          <p:cNvPr id="54276" name="Picture 4" descr="Đồ dùng học tập, đồ dùng học tập, khu vực, trở lại trường png thumbnail"/>
          <p:cNvPicPr>
            <a:picLocks noChangeAspect="1" noChangeArrowheads="1"/>
          </p:cNvPicPr>
          <p:nvPr/>
        </p:nvPicPr>
        <p:blipFill>
          <a:blip r:embed="rId2"/>
          <a:srcRect/>
          <a:stretch>
            <a:fillRect/>
          </a:stretch>
        </p:blipFill>
        <p:spPr bwMode="auto">
          <a:xfrm>
            <a:off x="11296650" y="0"/>
            <a:ext cx="3333750" cy="3228975"/>
          </a:xfrm>
          <a:prstGeom prst="rect">
            <a:avLst/>
          </a:prstGeom>
          <a:noFill/>
        </p:spPr>
      </p:pic>
      <p:pic>
        <p:nvPicPr>
          <p:cNvPr id="54280" name="Picture 8" descr="Xe buýt của học sinh Tài xế xe buýt, Xe buýt trường học, nhãn hiệu, xe buýt png thumbnail"/>
          <p:cNvPicPr>
            <a:picLocks noChangeAspect="1" noChangeArrowheads="1"/>
          </p:cNvPicPr>
          <p:nvPr/>
        </p:nvPicPr>
        <p:blipFill>
          <a:blip r:embed="rId3"/>
          <a:srcRect/>
          <a:stretch>
            <a:fillRect/>
          </a:stretch>
        </p:blipFill>
        <p:spPr bwMode="auto">
          <a:xfrm>
            <a:off x="-1" y="6481011"/>
            <a:ext cx="3465095" cy="1748589"/>
          </a:xfrm>
          <a:prstGeom prst="rect">
            <a:avLst/>
          </a:prstGeom>
          <a:noFill/>
        </p:spPr>
      </p:pic>
      <p:sp>
        <p:nvSpPr>
          <p:cNvPr id="8" name="TextBox 7">
            <a:extLst>
              <a:ext uri="{FF2B5EF4-FFF2-40B4-BE49-F238E27FC236}">
                <a16:creationId xmlns:a16="http://schemas.microsoft.com/office/drawing/2014/main" id="{BE146988-0607-478B-99D2-9CF0610F5D67}"/>
              </a:ext>
            </a:extLst>
          </p:cNvPr>
          <p:cNvSpPr txBox="1"/>
          <p:nvPr/>
        </p:nvSpPr>
        <p:spPr>
          <a:xfrm>
            <a:off x="137160" y="2457450"/>
            <a:ext cx="9498330" cy="2677656"/>
          </a:xfrm>
          <a:prstGeom prst="rect">
            <a:avLst/>
          </a:prstGeom>
          <a:noFill/>
        </p:spPr>
        <p:txBody>
          <a:bodyPr wrap="square" rtlCol="0">
            <a:spAutoFit/>
          </a:bodyPr>
          <a:lstStyle/>
          <a:p>
            <a:pPr algn="l"/>
            <a:r>
              <a:rPr lang="vi-VN" sz="2800" b="0" i="0" dirty="0">
                <a:solidFill>
                  <a:srgbClr val="000000"/>
                </a:solidFill>
                <a:effectLst/>
                <a:latin typeface="+mj-lt"/>
              </a:rPr>
              <a:t>a) (x – 12) ⋮2</a:t>
            </a:r>
          </a:p>
          <a:p>
            <a:pPr algn="l"/>
            <a:r>
              <a:rPr lang="vi-VN" sz="2800" b="0" i="0" dirty="0">
                <a:solidFill>
                  <a:srgbClr val="000000"/>
                </a:solidFill>
                <a:effectLst/>
                <a:latin typeface="+mj-lt"/>
              </a:rPr>
              <a:t>Mà 12⋮ 2 nên x ⋮2</a:t>
            </a:r>
          </a:p>
          <a:p>
            <a:pPr algn="l"/>
            <a:r>
              <a:rPr lang="vi-VN" sz="2800" b="0" i="0" dirty="0">
                <a:solidFill>
                  <a:srgbClr val="000000"/>
                </a:solidFill>
                <a:effectLst/>
                <a:latin typeface="+mj-lt"/>
              </a:rPr>
              <a:t>Vậy giá trị của x thỏa mãn là 50, 108, 1 234, 2 020.</a:t>
            </a:r>
          </a:p>
          <a:p>
            <a:br>
              <a:rPr lang="vi-VN" sz="2800" b="0" i="0" dirty="0">
                <a:solidFill>
                  <a:srgbClr val="000000"/>
                </a:solidFill>
                <a:effectLst/>
                <a:latin typeface="+mj-lt"/>
              </a:rPr>
            </a:br>
            <a:br>
              <a:rPr lang="vi-VN" sz="2800" b="0" i="0" dirty="0">
                <a:solidFill>
                  <a:srgbClr val="000000"/>
                </a:solidFill>
                <a:effectLst/>
                <a:latin typeface="+mj-lt"/>
              </a:rPr>
            </a:br>
            <a:endParaRPr lang="vi-VN" sz="2800" dirty="0">
              <a:latin typeface="+mj-lt"/>
            </a:endParaRPr>
          </a:p>
        </p:txBody>
      </p:sp>
      <p:sp>
        <p:nvSpPr>
          <p:cNvPr id="9" name="TextBox 8">
            <a:extLst>
              <a:ext uri="{FF2B5EF4-FFF2-40B4-BE49-F238E27FC236}">
                <a16:creationId xmlns:a16="http://schemas.microsoft.com/office/drawing/2014/main" id="{C7FA93E4-B9CD-41E0-A4F7-F7F0C6A2D1B1}"/>
              </a:ext>
            </a:extLst>
          </p:cNvPr>
          <p:cNvSpPr txBox="1"/>
          <p:nvPr/>
        </p:nvSpPr>
        <p:spPr>
          <a:xfrm>
            <a:off x="148590" y="4149090"/>
            <a:ext cx="7623810" cy="2400657"/>
          </a:xfrm>
          <a:prstGeom prst="rect">
            <a:avLst/>
          </a:prstGeom>
          <a:noFill/>
        </p:spPr>
        <p:txBody>
          <a:bodyPr wrap="square" rtlCol="0">
            <a:spAutoFit/>
          </a:bodyPr>
          <a:lstStyle/>
          <a:p>
            <a:pPr algn="l"/>
            <a:r>
              <a:rPr lang="vi-VN" sz="2800" b="0" i="0" dirty="0">
                <a:solidFill>
                  <a:srgbClr val="000000"/>
                </a:solidFill>
                <a:effectLst/>
                <a:latin typeface="+mj-lt"/>
              </a:rPr>
              <a:t>b) (x – 27) ⋮3;</a:t>
            </a:r>
          </a:p>
          <a:p>
            <a:pPr algn="l"/>
            <a:r>
              <a:rPr lang="vi-VN" sz="2800" b="0" i="0" dirty="0">
                <a:solidFill>
                  <a:srgbClr val="000000"/>
                </a:solidFill>
                <a:effectLst/>
                <a:latin typeface="+mj-lt"/>
              </a:rPr>
              <a:t>Mà 27 ⋮3 nên x ⋮3</a:t>
            </a:r>
          </a:p>
          <a:p>
            <a:pPr algn="l"/>
            <a:r>
              <a:rPr lang="vi-VN" sz="2800" b="0" i="0" dirty="0">
                <a:solidFill>
                  <a:srgbClr val="000000"/>
                </a:solidFill>
                <a:effectLst/>
                <a:latin typeface="+mj-lt"/>
              </a:rPr>
              <a:t>Vậy giá trị của x thỏa mãn là 108, 189, 2 019.</a:t>
            </a:r>
          </a:p>
          <a:p>
            <a:br>
              <a:rPr lang="vi-VN" b="0" i="0" dirty="0">
                <a:solidFill>
                  <a:srgbClr val="000000"/>
                </a:solidFill>
                <a:effectLst/>
                <a:latin typeface="OpenSans"/>
              </a:rPr>
            </a:br>
            <a:br>
              <a:rPr lang="vi-VN" b="0" i="0" dirty="0">
                <a:solidFill>
                  <a:srgbClr val="000000"/>
                </a:solidFill>
                <a:effectLst/>
                <a:latin typeface="OpenSans"/>
              </a:rPr>
            </a:br>
            <a:endParaRPr lang="vi-VN" dirty="0"/>
          </a:p>
        </p:txBody>
      </p:sp>
      <p:sp>
        <p:nvSpPr>
          <p:cNvPr id="10" name="TextBox 9">
            <a:extLst>
              <a:ext uri="{FF2B5EF4-FFF2-40B4-BE49-F238E27FC236}">
                <a16:creationId xmlns:a16="http://schemas.microsoft.com/office/drawing/2014/main" id="{A02040B3-5C8C-4A93-8FE1-2814F8A7C6FD}"/>
              </a:ext>
            </a:extLst>
          </p:cNvPr>
          <p:cNvSpPr txBox="1"/>
          <p:nvPr/>
        </p:nvSpPr>
        <p:spPr>
          <a:xfrm>
            <a:off x="4069080" y="5820815"/>
            <a:ext cx="6652260" cy="2400657"/>
          </a:xfrm>
          <a:prstGeom prst="rect">
            <a:avLst/>
          </a:prstGeom>
          <a:noFill/>
        </p:spPr>
        <p:txBody>
          <a:bodyPr wrap="square" rtlCol="0">
            <a:spAutoFit/>
          </a:bodyPr>
          <a:lstStyle/>
          <a:p>
            <a:pPr algn="l"/>
            <a:r>
              <a:rPr lang="vi-VN" b="0" i="0" dirty="0">
                <a:solidFill>
                  <a:srgbClr val="000000"/>
                </a:solidFill>
                <a:effectLst/>
                <a:latin typeface="OpenSans"/>
              </a:rPr>
              <a:t>c</a:t>
            </a:r>
            <a:r>
              <a:rPr lang="vi-VN" sz="2800" b="0" i="0" dirty="0">
                <a:solidFill>
                  <a:srgbClr val="000000"/>
                </a:solidFill>
                <a:effectLst/>
                <a:latin typeface="+mj-lt"/>
              </a:rPr>
              <a:t>) (x + 20) ⋮5;</a:t>
            </a:r>
          </a:p>
          <a:p>
            <a:pPr algn="l"/>
            <a:r>
              <a:rPr lang="vi-VN" sz="2800" b="0" i="0" dirty="0">
                <a:solidFill>
                  <a:srgbClr val="000000"/>
                </a:solidFill>
                <a:effectLst/>
                <a:latin typeface="+mj-lt"/>
              </a:rPr>
              <a:t>Mà 20 ⋮5 nên x ⋮5</a:t>
            </a:r>
          </a:p>
          <a:p>
            <a:pPr algn="l"/>
            <a:r>
              <a:rPr lang="vi-VN" sz="2800" b="0" i="0" dirty="0">
                <a:solidFill>
                  <a:srgbClr val="000000"/>
                </a:solidFill>
                <a:effectLst/>
                <a:latin typeface="+mj-lt"/>
              </a:rPr>
              <a:t>Vậy giá trị của x thỏa mãn là 50, 2 020.</a:t>
            </a:r>
          </a:p>
          <a:p>
            <a:br>
              <a:rPr lang="vi-VN" b="0" i="0" dirty="0">
                <a:solidFill>
                  <a:srgbClr val="000000"/>
                </a:solidFill>
                <a:effectLst/>
                <a:latin typeface="OpenSans"/>
              </a:rPr>
            </a:br>
            <a:br>
              <a:rPr lang="vi-VN" b="0" i="0" dirty="0">
                <a:solidFill>
                  <a:srgbClr val="000000"/>
                </a:solidFill>
                <a:effectLst/>
                <a:latin typeface="OpenSans"/>
              </a:rPr>
            </a:br>
            <a:endParaRPr lang="vi-VN" dirty="0"/>
          </a:p>
        </p:txBody>
      </p:sp>
      <p:sp>
        <p:nvSpPr>
          <p:cNvPr id="11" name="TextBox 10">
            <a:extLst>
              <a:ext uri="{FF2B5EF4-FFF2-40B4-BE49-F238E27FC236}">
                <a16:creationId xmlns:a16="http://schemas.microsoft.com/office/drawing/2014/main" id="{685F2515-D382-4631-9E11-F2B5F11F250F}"/>
              </a:ext>
            </a:extLst>
          </p:cNvPr>
          <p:cNvSpPr txBox="1"/>
          <p:nvPr/>
        </p:nvSpPr>
        <p:spPr>
          <a:xfrm>
            <a:off x="8949690" y="4617720"/>
            <a:ext cx="6137909" cy="2400657"/>
          </a:xfrm>
          <a:prstGeom prst="rect">
            <a:avLst/>
          </a:prstGeom>
          <a:noFill/>
        </p:spPr>
        <p:txBody>
          <a:bodyPr wrap="square" rtlCol="0">
            <a:spAutoFit/>
          </a:bodyPr>
          <a:lstStyle/>
          <a:p>
            <a:pPr algn="l"/>
            <a:r>
              <a:rPr lang="vi-VN" sz="2800" b="0" i="0" dirty="0">
                <a:solidFill>
                  <a:srgbClr val="000000"/>
                </a:solidFill>
                <a:effectLst/>
                <a:latin typeface="+mj-lt"/>
              </a:rPr>
              <a:t>d) (x + 36) ⋮9</a:t>
            </a:r>
          </a:p>
          <a:p>
            <a:pPr algn="l"/>
            <a:r>
              <a:rPr lang="vi-VN" sz="2800" b="0" i="0" dirty="0">
                <a:solidFill>
                  <a:srgbClr val="000000"/>
                </a:solidFill>
                <a:effectLst/>
                <a:latin typeface="+mj-lt"/>
              </a:rPr>
              <a:t>Mà 36 ⋮ 9 nên x ⋮ 9</a:t>
            </a:r>
          </a:p>
          <a:p>
            <a:pPr algn="l"/>
            <a:r>
              <a:rPr lang="vi-VN" sz="2800" b="0" i="0" dirty="0">
                <a:solidFill>
                  <a:srgbClr val="000000"/>
                </a:solidFill>
                <a:effectLst/>
                <a:latin typeface="+mj-lt"/>
              </a:rPr>
              <a:t>Vậy giá trị của x thỏa mãn là 108, 189.</a:t>
            </a:r>
          </a:p>
          <a:p>
            <a:br>
              <a:rPr lang="vi-VN" b="0" i="0" dirty="0">
                <a:solidFill>
                  <a:srgbClr val="000000"/>
                </a:solidFill>
                <a:effectLst/>
                <a:latin typeface="OpenSans"/>
              </a:rPr>
            </a:br>
            <a:br>
              <a:rPr lang="vi-VN" b="0" i="0" dirty="0">
                <a:solidFill>
                  <a:srgbClr val="000000"/>
                </a:solidFill>
                <a:effectLst/>
                <a:latin typeface="OpenSans"/>
              </a:rPr>
            </a:br>
            <a:endParaRPr lang="vi-VN" dirty="0"/>
          </a:p>
        </p:txBody>
      </p:sp>
    </p:spTree>
    <p:extLst>
      <p:ext uri="{BB962C8B-B14F-4D97-AF65-F5344CB8AC3E}">
        <p14:creationId xmlns:p14="http://schemas.microsoft.com/office/powerpoint/2010/main" val="8749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59" y="70577"/>
            <a:ext cx="11159491" cy="3077766"/>
          </a:xfrm>
          <a:prstGeom prst="rect">
            <a:avLst/>
          </a:prstGeom>
          <a:noFill/>
        </p:spPr>
        <p:txBody>
          <a:bodyPr wrap="square" rtlCol="0">
            <a:spAutoFit/>
          </a:bodyPr>
          <a:lstStyle/>
          <a:p>
            <a:r>
              <a:rPr lang="vi-VN" sz="2800" dirty="0">
                <a:solidFill>
                  <a:srgbClr val="FF0000"/>
                </a:solidFill>
                <a:latin typeface="+mj-lt"/>
              </a:rPr>
              <a:t>Bài 2.54 SGK Thực hiện phép tính sau rồi phân tích kết quả ra thừa số nguyên tố:</a:t>
            </a:r>
          </a:p>
          <a:p>
            <a:r>
              <a:rPr lang="vi-VN" sz="2800" dirty="0">
                <a:solidFill>
                  <a:srgbClr val="FF0000"/>
                </a:solidFill>
                <a:latin typeface="+mj-lt"/>
              </a:rPr>
              <a:t>a) 14</a:t>
            </a:r>
            <a:r>
              <a:rPr lang="vi-VN" sz="2800" baseline="30000" dirty="0">
                <a:solidFill>
                  <a:srgbClr val="FF0000"/>
                </a:solidFill>
                <a:latin typeface="+mj-lt"/>
              </a:rPr>
              <a:t>2</a:t>
            </a:r>
            <a:r>
              <a:rPr lang="vi-VN" sz="2800" dirty="0">
                <a:solidFill>
                  <a:srgbClr val="FF0000"/>
                </a:solidFill>
                <a:latin typeface="+mj-lt"/>
              </a:rPr>
              <a:t> + 5</a:t>
            </a:r>
            <a:r>
              <a:rPr lang="vi-VN" sz="2800" baseline="30000" dirty="0">
                <a:solidFill>
                  <a:srgbClr val="FF0000"/>
                </a:solidFill>
                <a:latin typeface="+mj-lt"/>
              </a:rPr>
              <a:t>2</a:t>
            </a:r>
            <a:r>
              <a:rPr lang="vi-VN" sz="2800" dirty="0">
                <a:solidFill>
                  <a:srgbClr val="FF0000"/>
                </a:solidFill>
                <a:latin typeface="+mj-lt"/>
              </a:rPr>
              <a:t> + 2</a:t>
            </a:r>
            <a:r>
              <a:rPr lang="vi-VN" sz="2800" baseline="30000" dirty="0">
                <a:solidFill>
                  <a:srgbClr val="FF0000"/>
                </a:solidFill>
                <a:latin typeface="+mj-lt"/>
              </a:rPr>
              <a:t>2</a:t>
            </a:r>
            <a:r>
              <a:rPr lang="vi-VN" sz="2800" dirty="0">
                <a:solidFill>
                  <a:srgbClr val="FF0000"/>
                </a:solidFill>
                <a:latin typeface="+mj-lt"/>
              </a:rPr>
              <a:t>;</a:t>
            </a:r>
          </a:p>
          <a:p>
            <a:r>
              <a:rPr lang="vi-VN" sz="2800" dirty="0">
                <a:solidFill>
                  <a:srgbClr val="FF0000"/>
                </a:solidFill>
                <a:latin typeface="+mj-lt"/>
              </a:rPr>
              <a:t>b) 400 : 5 + 40</a:t>
            </a:r>
          </a:p>
          <a:p>
            <a:br>
              <a:rPr lang="vi-VN" sz="2800" dirty="0">
                <a:solidFill>
                  <a:srgbClr val="FF0000"/>
                </a:solidFill>
                <a:latin typeface="+mj-lt"/>
              </a:rPr>
            </a:br>
            <a:br>
              <a:rPr lang="vi-VN" dirty="0"/>
            </a:br>
            <a:endParaRPr lang="en-US" sz="3200" b="1" dirty="0">
              <a:latin typeface="Times New Roman" pitchFamily="18" charset="0"/>
              <a:cs typeface="Times New Roman" pitchFamily="18" charset="0"/>
            </a:endParaRPr>
          </a:p>
        </p:txBody>
      </p:sp>
      <p:pic>
        <p:nvPicPr>
          <p:cNvPr id="54276" name="Picture 4" descr="Đồ dùng học tập, đồ dùng học tập, khu vực, trở lại trường png thumbnail"/>
          <p:cNvPicPr>
            <a:picLocks noChangeAspect="1" noChangeArrowheads="1"/>
          </p:cNvPicPr>
          <p:nvPr/>
        </p:nvPicPr>
        <p:blipFill>
          <a:blip r:embed="rId2"/>
          <a:srcRect/>
          <a:stretch>
            <a:fillRect/>
          </a:stretch>
        </p:blipFill>
        <p:spPr bwMode="auto">
          <a:xfrm>
            <a:off x="11296650" y="0"/>
            <a:ext cx="3333750" cy="3228975"/>
          </a:xfrm>
          <a:prstGeom prst="rect">
            <a:avLst/>
          </a:prstGeom>
          <a:noFill/>
        </p:spPr>
      </p:pic>
      <p:pic>
        <p:nvPicPr>
          <p:cNvPr id="54280" name="Picture 8" descr="Xe buýt của học sinh Tài xế xe buýt, Xe buýt trường học, nhãn hiệu, xe buýt png thumbnail"/>
          <p:cNvPicPr>
            <a:picLocks noChangeAspect="1" noChangeArrowheads="1"/>
          </p:cNvPicPr>
          <p:nvPr/>
        </p:nvPicPr>
        <p:blipFill>
          <a:blip r:embed="rId3"/>
          <a:srcRect/>
          <a:stretch>
            <a:fillRect/>
          </a:stretch>
        </p:blipFill>
        <p:spPr bwMode="auto">
          <a:xfrm>
            <a:off x="-1" y="6481011"/>
            <a:ext cx="3465095" cy="1748589"/>
          </a:xfrm>
          <a:prstGeom prst="rect">
            <a:avLst/>
          </a:prstGeom>
          <a:noFill/>
        </p:spPr>
      </p:pic>
      <p:sp>
        <p:nvSpPr>
          <p:cNvPr id="3" name="Subtitle 2">
            <a:extLst>
              <a:ext uri="{FF2B5EF4-FFF2-40B4-BE49-F238E27FC236}">
                <a16:creationId xmlns:a16="http://schemas.microsoft.com/office/drawing/2014/main" id="{0BA38B3A-3C44-471A-9448-B59AC12F4A50}"/>
              </a:ext>
            </a:extLst>
          </p:cNvPr>
          <p:cNvSpPr>
            <a:spLocks noGrp="1"/>
          </p:cNvSpPr>
          <p:nvPr>
            <p:ph type="subTitle" idx="1"/>
          </p:nvPr>
        </p:nvSpPr>
        <p:spPr>
          <a:xfrm>
            <a:off x="-1188720" y="2379346"/>
            <a:ext cx="10972800" cy="1986914"/>
          </a:xfrm>
        </p:spPr>
        <p:txBody>
          <a:bodyPr/>
          <a:lstStyle/>
          <a:p>
            <a:r>
              <a:rPr lang="pt-BR" sz="3200" dirty="0">
                <a:latin typeface="Times New Roman" panose="02020603050405020304" pitchFamily="18" charset="0"/>
                <a:cs typeface="Times New Roman" panose="02020603050405020304" pitchFamily="18" charset="0"/>
              </a:rPr>
              <a:t>a) 14</a:t>
            </a:r>
            <a:r>
              <a:rPr lang="pt-BR" sz="3200" baseline="30000" dirty="0">
                <a:latin typeface="Times New Roman" panose="02020603050405020304" pitchFamily="18" charset="0"/>
                <a:cs typeface="Times New Roman" panose="02020603050405020304" pitchFamily="18" charset="0"/>
              </a:rPr>
              <a:t>2 </a:t>
            </a:r>
            <a:r>
              <a:rPr lang="pt-BR" sz="3200" dirty="0">
                <a:latin typeface="Times New Roman" panose="02020603050405020304" pitchFamily="18" charset="0"/>
                <a:cs typeface="Times New Roman" panose="02020603050405020304" pitchFamily="18" charset="0"/>
              </a:rPr>
              <a:t>+ 5</a:t>
            </a:r>
            <a:r>
              <a:rPr lang="pt-BR" sz="3200" baseline="30000" dirty="0">
                <a:latin typeface="Times New Roman" panose="02020603050405020304" pitchFamily="18" charset="0"/>
                <a:cs typeface="Times New Roman" panose="02020603050405020304" pitchFamily="18" charset="0"/>
              </a:rPr>
              <a:t>2 </a:t>
            </a:r>
            <a:r>
              <a:rPr lang="pt-BR" sz="3200" dirty="0">
                <a:latin typeface="Times New Roman" panose="02020603050405020304" pitchFamily="18" charset="0"/>
                <a:cs typeface="Times New Roman" panose="02020603050405020304" pitchFamily="18" charset="0"/>
              </a:rPr>
              <a:t>+ 2</a:t>
            </a:r>
            <a:r>
              <a:rPr lang="pt-BR" sz="3200" baseline="30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 = 196 + 25 + 4 = 225 = 3</a:t>
            </a:r>
            <a:r>
              <a:rPr lang="pt-BR" sz="3200" baseline="30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.5</a:t>
            </a:r>
            <a:r>
              <a:rPr lang="pt-BR" sz="3200" baseline="30000" dirty="0">
                <a:latin typeface="Times New Roman" panose="02020603050405020304" pitchFamily="18" charset="0"/>
                <a:cs typeface="Times New Roman" panose="02020603050405020304" pitchFamily="18" charset="0"/>
              </a:rPr>
              <a:t>2</a:t>
            </a:r>
            <a:br>
              <a:rPr lang="pt-BR" dirty="0"/>
            </a:br>
            <a:br>
              <a:rPr lang="pt-BR" dirty="0"/>
            </a:br>
            <a:endParaRPr lang="vi-VN" dirty="0"/>
          </a:p>
        </p:txBody>
      </p:sp>
      <p:sp>
        <p:nvSpPr>
          <p:cNvPr id="7" name="TextBox 6">
            <a:extLst>
              <a:ext uri="{FF2B5EF4-FFF2-40B4-BE49-F238E27FC236}">
                <a16:creationId xmlns:a16="http://schemas.microsoft.com/office/drawing/2014/main" id="{5AB23169-8DF7-4C43-A411-9F87047E85BF}"/>
              </a:ext>
            </a:extLst>
          </p:cNvPr>
          <p:cNvSpPr txBox="1"/>
          <p:nvPr/>
        </p:nvSpPr>
        <p:spPr>
          <a:xfrm>
            <a:off x="4331970" y="4789170"/>
            <a:ext cx="8206740" cy="1569660"/>
          </a:xfrm>
          <a:prstGeom prst="rect">
            <a:avLst/>
          </a:prstGeom>
          <a:noFill/>
        </p:spPr>
        <p:txBody>
          <a:bodyPr wrap="square" rtlCol="0">
            <a:spAutoFit/>
          </a:bodyPr>
          <a:lstStyle/>
          <a:p>
            <a:r>
              <a:rPr lang="pt-BR" sz="3200" b="0" i="0" dirty="0">
                <a:solidFill>
                  <a:srgbClr val="000000"/>
                </a:solidFill>
                <a:effectLst/>
                <a:latin typeface="Times New Roman" panose="02020603050405020304" pitchFamily="18" charset="0"/>
                <a:cs typeface="Times New Roman" panose="02020603050405020304" pitchFamily="18" charset="0"/>
              </a:rPr>
              <a:t>b) 400 : 5 + 40 = 80 + 40 = 120 = 2</a:t>
            </a:r>
            <a:r>
              <a:rPr lang="pt-BR" sz="3200" b="0" i="0" baseline="30000" dirty="0">
                <a:solidFill>
                  <a:srgbClr val="000000"/>
                </a:solidFill>
                <a:effectLst/>
                <a:latin typeface="Times New Roman" panose="02020603050405020304" pitchFamily="18" charset="0"/>
                <a:cs typeface="Times New Roman" panose="02020603050405020304" pitchFamily="18" charset="0"/>
              </a:rPr>
              <a:t>3</a:t>
            </a:r>
            <a:r>
              <a:rPr lang="pt-BR" sz="3200" b="0" i="0" dirty="0">
                <a:solidFill>
                  <a:srgbClr val="000000"/>
                </a:solidFill>
                <a:effectLst/>
                <a:latin typeface="Times New Roman" panose="02020603050405020304" pitchFamily="18" charset="0"/>
                <a:cs typeface="Times New Roman" panose="02020603050405020304" pitchFamily="18" charset="0"/>
              </a:rPr>
              <a:t>.3.5</a:t>
            </a:r>
            <a:br>
              <a:rPr lang="pt-BR" sz="3200" b="0" i="0" dirty="0">
                <a:solidFill>
                  <a:srgbClr val="000000"/>
                </a:solidFill>
                <a:effectLst/>
                <a:latin typeface="Times New Roman" panose="02020603050405020304" pitchFamily="18" charset="0"/>
                <a:cs typeface="Times New Roman" panose="02020603050405020304" pitchFamily="18" charset="0"/>
              </a:rPr>
            </a:br>
            <a:br>
              <a:rPr lang="pt-BR" sz="3200" b="0" i="0" dirty="0">
                <a:solidFill>
                  <a:srgbClr val="000000"/>
                </a:solidFill>
                <a:effectLst/>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6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59" y="70577"/>
            <a:ext cx="11159491" cy="3693319"/>
          </a:xfrm>
          <a:prstGeom prst="rect">
            <a:avLst/>
          </a:prstGeom>
          <a:noFill/>
        </p:spPr>
        <p:txBody>
          <a:bodyPr wrap="square" rtlCol="0">
            <a:spAutoFit/>
          </a:bodyPr>
          <a:lstStyle/>
          <a:p>
            <a:r>
              <a:rPr lang="vi-VN" sz="3200" dirty="0">
                <a:solidFill>
                  <a:srgbClr val="FF0000"/>
                </a:solidFill>
                <a:latin typeface="+mj-lt"/>
              </a:rPr>
              <a:t>Bài 2.55    Tìm ƯCLN và BCNN của:</a:t>
            </a:r>
          </a:p>
          <a:p>
            <a:r>
              <a:rPr lang="vi-VN" sz="3200" dirty="0">
                <a:solidFill>
                  <a:srgbClr val="FF0000"/>
                </a:solidFill>
                <a:latin typeface="+mj-lt"/>
              </a:rPr>
              <a:t>a) 21 và 98;</a:t>
            </a:r>
          </a:p>
          <a:p>
            <a:r>
              <a:rPr lang="vi-VN" sz="3200" dirty="0">
                <a:solidFill>
                  <a:srgbClr val="FF0000"/>
                </a:solidFill>
                <a:latin typeface="+mj-lt"/>
              </a:rPr>
              <a:t>b) 36 và 54.</a:t>
            </a:r>
          </a:p>
          <a:p>
            <a:br>
              <a:rPr lang="vi-VN" sz="2800" dirty="0"/>
            </a:br>
            <a:br>
              <a:rPr lang="vi-VN" sz="2800" dirty="0"/>
            </a:br>
            <a:br>
              <a:rPr lang="vi-VN" sz="2800" dirty="0">
                <a:solidFill>
                  <a:srgbClr val="FF0000"/>
                </a:solidFill>
                <a:latin typeface="+mj-lt"/>
              </a:rPr>
            </a:br>
            <a:br>
              <a:rPr lang="vi-VN" dirty="0"/>
            </a:br>
            <a:endParaRPr lang="en-US" sz="3200" b="1" dirty="0">
              <a:latin typeface="Times New Roman" pitchFamily="18" charset="0"/>
              <a:cs typeface="Times New Roman" pitchFamily="18" charset="0"/>
            </a:endParaRPr>
          </a:p>
        </p:txBody>
      </p:sp>
      <p:pic>
        <p:nvPicPr>
          <p:cNvPr id="54276" name="Picture 4" descr="Đồ dùng học tập, đồ dùng học tập, khu vực, trở lại trường png thumbnail"/>
          <p:cNvPicPr>
            <a:picLocks noChangeAspect="1" noChangeArrowheads="1"/>
          </p:cNvPicPr>
          <p:nvPr/>
        </p:nvPicPr>
        <p:blipFill>
          <a:blip r:embed="rId2"/>
          <a:srcRect/>
          <a:stretch>
            <a:fillRect/>
          </a:stretch>
        </p:blipFill>
        <p:spPr bwMode="auto">
          <a:xfrm>
            <a:off x="11296650" y="0"/>
            <a:ext cx="3333750" cy="3228975"/>
          </a:xfrm>
          <a:prstGeom prst="rect">
            <a:avLst/>
          </a:prstGeom>
          <a:noFill/>
        </p:spPr>
      </p:pic>
      <p:pic>
        <p:nvPicPr>
          <p:cNvPr id="54280" name="Picture 8" descr="Xe buýt của học sinh Tài xế xe buýt, Xe buýt trường học, nhãn hiệu, xe buýt png thumbnail"/>
          <p:cNvPicPr>
            <a:picLocks noChangeAspect="1" noChangeArrowheads="1"/>
          </p:cNvPicPr>
          <p:nvPr/>
        </p:nvPicPr>
        <p:blipFill>
          <a:blip r:embed="rId3"/>
          <a:srcRect/>
          <a:stretch>
            <a:fillRect/>
          </a:stretch>
        </p:blipFill>
        <p:spPr bwMode="auto">
          <a:xfrm>
            <a:off x="-1" y="6481011"/>
            <a:ext cx="3465095" cy="1748589"/>
          </a:xfrm>
          <a:prstGeom prst="rect">
            <a:avLst/>
          </a:prstGeom>
          <a:noFill/>
        </p:spPr>
      </p:pic>
      <p:sp>
        <p:nvSpPr>
          <p:cNvPr id="3" name="Subtitle 2">
            <a:extLst>
              <a:ext uri="{FF2B5EF4-FFF2-40B4-BE49-F238E27FC236}">
                <a16:creationId xmlns:a16="http://schemas.microsoft.com/office/drawing/2014/main" id="{0BA38B3A-3C44-471A-9448-B59AC12F4A50}"/>
              </a:ext>
            </a:extLst>
          </p:cNvPr>
          <p:cNvSpPr>
            <a:spLocks noGrp="1"/>
          </p:cNvSpPr>
          <p:nvPr>
            <p:ph type="subTitle" idx="1"/>
          </p:nvPr>
        </p:nvSpPr>
        <p:spPr>
          <a:xfrm>
            <a:off x="-1188720" y="2379346"/>
            <a:ext cx="10972800" cy="1986914"/>
          </a:xfrm>
        </p:spPr>
        <p:txBody>
          <a:bodyPr/>
          <a:lstStyle/>
          <a:p>
            <a:br>
              <a:rPr lang="pt-BR" dirty="0"/>
            </a:br>
            <a:endParaRPr lang="vi-VN" dirty="0"/>
          </a:p>
        </p:txBody>
      </p:sp>
      <p:sp>
        <p:nvSpPr>
          <p:cNvPr id="7" name="TextBox 6">
            <a:extLst>
              <a:ext uri="{FF2B5EF4-FFF2-40B4-BE49-F238E27FC236}">
                <a16:creationId xmlns:a16="http://schemas.microsoft.com/office/drawing/2014/main" id="{5AB23169-8DF7-4C43-A411-9F87047E85BF}"/>
              </a:ext>
            </a:extLst>
          </p:cNvPr>
          <p:cNvSpPr txBox="1"/>
          <p:nvPr/>
        </p:nvSpPr>
        <p:spPr>
          <a:xfrm>
            <a:off x="114300" y="1851660"/>
            <a:ext cx="10001250" cy="4031873"/>
          </a:xfrm>
          <a:prstGeom prst="rect">
            <a:avLst/>
          </a:prstGeom>
          <a:noFill/>
        </p:spPr>
        <p:txBody>
          <a:bodyPr wrap="square" rtlCol="0">
            <a:spAutoFit/>
          </a:bodyPr>
          <a:lstStyle/>
          <a:p>
            <a:r>
              <a:rPr lang="vi-VN" sz="3200" dirty="0">
                <a:latin typeface="+mj-lt"/>
              </a:rPr>
              <a:t>a) Ta có: 21 = 3.7;  98 = 2.7</a:t>
            </a:r>
            <a:r>
              <a:rPr lang="vi-VN" sz="3200" baseline="30000" dirty="0">
                <a:latin typeface="+mj-lt"/>
              </a:rPr>
              <a:t>2</a:t>
            </a:r>
            <a:endParaRPr lang="vi-VN" sz="3200" dirty="0">
              <a:latin typeface="+mj-lt"/>
            </a:endParaRPr>
          </a:p>
          <a:p>
            <a:pPr marL="457200" indent="-457200">
              <a:buFont typeface="Symbol" panose="05050102010706020507" pitchFamily="18" charset="2"/>
              <a:buChar char="Þ"/>
            </a:pPr>
            <a:r>
              <a:rPr lang="vi-VN" sz="3200" dirty="0">
                <a:latin typeface="+mj-lt"/>
              </a:rPr>
              <a:t>ƯCLN(21, 98) = 7 ; </a:t>
            </a:r>
          </a:p>
          <a:p>
            <a:pPr marL="457200" indent="-457200">
              <a:buFont typeface="Symbol" panose="05050102010706020507" pitchFamily="18" charset="2"/>
              <a:buChar char="Þ"/>
            </a:pPr>
            <a:r>
              <a:rPr lang="vi-VN" sz="3200" dirty="0">
                <a:latin typeface="+mj-lt"/>
              </a:rPr>
              <a:t>BCNN(21, 98) = 2.3.7</a:t>
            </a:r>
            <a:r>
              <a:rPr lang="vi-VN" sz="3200" baseline="30000" dirty="0">
                <a:latin typeface="+mj-lt"/>
              </a:rPr>
              <a:t>2</a:t>
            </a:r>
            <a:r>
              <a:rPr lang="vi-VN" sz="3200" dirty="0">
                <a:latin typeface="+mj-lt"/>
              </a:rPr>
              <a:t> = 294</a:t>
            </a:r>
          </a:p>
          <a:p>
            <a:br>
              <a:rPr lang="vi-VN" sz="3200" dirty="0"/>
            </a:br>
            <a:br>
              <a:rPr lang="vi-VN" sz="3200" dirty="0"/>
            </a:br>
            <a:br>
              <a:rPr lang="pt-BR" sz="3200" b="0" i="0" dirty="0">
                <a:solidFill>
                  <a:srgbClr val="000000"/>
                </a:solidFill>
                <a:effectLst/>
                <a:latin typeface="Times New Roman" panose="02020603050405020304" pitchFamily="18" charset="0"/>
                <a:cs typeface="Times New Roman" panose="02020603050405020304" pitchFamily="18" charset="0"/>
              </a:rPr>
            </a:br>
            <a:br>
              <a:rPr lang="pt-BR" sz="3200" b="0" i="0" dirty="0">
                <a:solidFill>
                  <a:srgbClr val="000000"/>
                </a:solidFill>
                <a:effectLst/>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D7CDC77-02C1-4D5E-B304-7F72B7F46CE8}"/>
              </a:ext>
            </a:extLst>
          </p:cNvPr>
          <p:cNvSpPr txBox="1"/>
          <p:nvPr/>
        </p:nvSpPr>
        <p:spPr>
          <a:xfrm>
            <a:off x="240030" y="4163946"/>
            <a:ext cx="11056620" cy="2739211"/>
          </a:xfrm>
          <a:prstGeom prst="rect">
            <a:avLst/>
          </a:prstGeom>
          <a:noFill/>
        </p:spPr>
        <p:txBody>
          <a:bodyPr wrap="square" rtlCol="0">
            <a:spAutoFit/>
          </a:bodyPr>
          <a:lstStyle/>
          <a:p>
            <a:pPr algn="l"/>
            <a:r>
              <a:rPr lang="vi-VN" sz="3200" b="0" i="0" dirty="0">
                <a:solidFill>
                  <a:srgbClr val="444444"/>
                </a:solidFill>
                <a:effectLst/>
                <a:latin typeface="+mj-lt"/>
              </a:rPr>
              <a:t>b) Ta có: 36 = 2</a:t>
            </a:r>
            <a:r>
              <a:rPr lang="vi-VN" sz="3200" b="0" i="0" baseline="30000" dirty="0">
                <a:solidFill>
                  <a:srgbClr val="444444"/>
                </a:solidFill>
                <a:effectLst/>
                <a:latin typeface="+mj-lt"/>
              </a:rPr>
              <a:t>2</a:t>
            </a:r>
            <a:r>
              <a:rPr lang="vi-VN" sz="3200" b="0" i="0" dirty="0">
                <a:solidFill>
                  <a:srgbClr val="444444"/>
                </a:solidFill>
                <a:effectLst/>
                <a:latin typeface="+mj-lt"/>
              </a:rPr>
              <a:t>.3</a:t>
            </a:r>
            <a:r>
              <a:rPr lang="vi-VN" sz="3200" b="0" i="0" baseline="30000" dirty="0">
                <a:solidFill>
                  <a:srgbClr val="444444"/>
                </a:solidFill>
                <a:effectLst/>
                <a:latin typeface="+mj-lt"/>
              </a:rPr>
              <a:t>2</a:t>
            </a:r>
            <a:r>
              <a:rPr lang="vi-VN" sz="3200" b="0" i="0" dirty="0">
                <a:solidFill>
                  <a:srgbClr val="444444"/>
                </a:solidFill>
                <a:effectLst/>
                <a:latin typeface="+mj-lt"/>
              </a:rPr>
              <a:t>, 54 = 2.3</a:t>
            </a:r>
            <a:r>
              <a:rPr lang="vi-VN" sz="3200" b="0" i="0" baseline="30000" dirty="0">
                <a:solidFill>
                  <a:srgbClr val="444444"/>
                </a:solidFill>
                <a:effectLst/>
                <a:latin typeface="+mj-lt"/>
              </a:rPr>
              <a:t>3</a:t>
            </a:r>
            <a:endParaRPr lang="vi-VN" sz="3200" b="0" i="0" dirty="0">
              <a:solidFill>
                <a:srgbClr val="444444"/>
              </a:solidFill>
              <a:effectLst/>
              <a:latin typeface="+mj-lt"/>
            </a:endParaRPr>
          </a:p>
          <a:p>
            <a:pPr algn="l"/>
            <a:r>
              <a:rPr lang="vi-VN" sz="3200" b="0" i="0" dirty="0">
                <a:solidFill>
                  <a:srgbClr val="444444"/>
                </a:solidFill>
                <a:effectLst/>
                <a:latin typeface="+mj-lt"/>
              </a:rPr>
              <a:t>ƯCLN(36, 54) = 2.3</a:t>
            </a:r>
            <a:r>
              <a:rPr lang="vi-VN" sz="3200" b="0" i="0" baseline="30000" dirty="0">
                <a:solidFill>
                  <a:srgbClr val="444444"/>
                </a:solidFill>
                <a:effectLst/>
                <a:latin typeface="+mj-lt"/>
              </a:rPr>
              <a:t>2</a:t>
            </a:r>
            <a:r>
              <a:rPr lang="vi-VN" sz="3200" b="0" i="0" dirty="0">
                <a:solidFill>
                  <a:srgbClr val="444444"/>
                </a:solidFill>
                <a:effectLst/>
                <a:latin typeface="+mj-lt"/>
              </a:rPr>
              <a:t> = 18; </a:t>
            </a:r>
          </a:p>
          <a:p>
            <a:pPr algn="l"/>
            <a:r>
              <a:rPr lang="vi-VN" sz="3200" b="0" i="0" dirty="0">
                <a:solidFill>
                  <a:srgbClr val="444444"/>
                </a:solidFill>
                <a:effectLst/>
                <a:latin typeface="+mj-lt"/>
              </a:rPr>
              <a:t>BCNN(36, 54) = 2</a:t>
            </a:r>
            <a:r>
              <a:rPr lang="vi-VN" sz="3200" b="0" i="0" baseline="30000" dirty="0">
                <a:solidFill>
                  <a:srgbClr val="444444"/>
                </a:solidFill>
                <a:effectLst/>
                <a:latin typeface="+mj-lt"/>
              </a:rPr>
              <a:t>2</a:t>
            </a:r>
            <a:r>
              <a:rPr lang="vi-VN" sz="3200" b="0" i="0" dirty="0">
                <a:solidFill>
                  <a:srgbClr val="444444"/>
                </a:solidFill>
                <a:effectLst/>
                <a:latin typeface="+mj-lt"/>
              </a:rPr>
              <a:t>.3</a:t>
            </a:r>
            <a:r>
              <a:rPr lang="vi-VN" sz="3200" b="0" i="0" baseline="30000" dirty="0">
                <a:solidFill>
                  <a:srgbClr val="444444"/>
                </a:solidFill>
                <a:effectLst/>
                <a:latin typeface="+mj-lt"/>
              </a:rPr>
              <a:t>3</a:t>
            </a:r>
            <a:r>
              <a:rPr lang="vi-VN" sz="3200" b="0" i="0" dirty="0">
                <a:solidFill>
                  <a:srgbClr val="444444"/>
                </a:solidFill>
                <a:effectLst/>
                <a:latin typeface="+mj-lt"/>
              </a:rPr>
              <a:t> = 108.</a:t>
            </a:r>
          </a:p>
          <a:p>
            <a:br>
              <a:rPr lang="vi-VN" sz="3200" dirty="0">
                <a:latin typeface="+mj-lt"/>
              </a:rPr>
            </a:br>
            <a:br>
              <a:rPr lang="vi-VN" dirty="0"/>
            </a:br>
            <a:endParaRPr lang="vi-VN" dirty="0"/>
          </a:p>
        </p:txBody>
      </p:sp>
    </p:spTree>
    <p:extLst>
      <p:ext uri="{BB962C8B-B14F-4D97-AF65-F5344CB8AC3E}">
        <p14:creationId xmlns:p14="http://schemas.microsoft.com/office/powerpoint/2010/main" val="115712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59" y="70577"/>
            <a:ext cx="11159491" cy="1354217"/>
          </a:xfrm>
          <a:prstGeom prst="rect">
            <a:avLst/>
          </a:prstGeom>
          <a:noFill/>
        </p:spPr>
        <p:txBody>
          <a:bodyPr wrap="square" rtlCol="0">
            <a:spAutoFit/>
          </a:bodyPr>
          <a:lstStyle/>
          <a:p>
            <a:r>
              <a:rPr lang="vi-VN" sz="2800" dirty="0">
                <a:solidFill>
                  <a:srgbClr val="FF0000"/>
                </a:solidFill>
                <a:latin typeface="+mj-lt"/>
              </a:rPr>
              <a:t>Bài 2.57</a:t>
            </a:r>
            <a:br>
              <a:rPr lang="vi-VN" sz="2800" dirty="0">
                <a:solidFill>
                  <a:srgbClr val="FF0000"/>
                </a:solidFill>
                <a:latin typeface="+mj-lt"/>
              </a:rPr>
            </a:br>
            <a:br>
              <a:rPr lang="vi-VN" dirty="0"/>
            </a:br>
            <a:endParaRPr lang="en-US" sz="3200" b="1" dirty="0">
              <a:latin typeface="Times New Roman" pitchFamily="18" charset="0"/>
              <a:cs typeface="Times New Roman" pitchFamily="18" charset="0"/>
            </a:endParaRPr>
          </a:p>
        </p:txBody>
      </p:sp>
      <p:pic>
        <p:nvPicPr>
          <p:cNvPr id="54276" name="Picture 4" descr="Đồ dùng học tập, đồ dùng học tập, khu vực, trở lại trường png thumbnail"/>
          <p:cNvPicPr>
            <a:picLocks noChangeAspect="1" noChangeArrowheads="1"/>
          </p:cNvPicPr>
          <p:nvPr/>
        </p:nvPicPr>
        <p:blipFill>
          <a:blip r:embed="rId2"/>
          <a:srcRect/>
          <a:stretch>
            <a:fillRect/>
          </a:stretch>
        </p:blipFill>
        <p:spPr bwMode="auto">
          <a:xfrm>
            <a:off x="11296650" y="0"/>
            <a:ext cx="3333750" cy="3228975"/>
          </a:xfrm>
          <a:prstGeom prst="rect">
            <a:avLst/>
          </a:prstGeom>
          <a:noFill/>
        </p:spPr>
      </p:pic>
      <p:pic>
        <p:nvPicPr>
          <p:cNvPr id="54280" name="Picture 8" descr="Xe buýt của học sinh Tài xế xe buýt, Xe buýt trường học, nhãn hiệu, xe buýt png thumbnail"/>
          <p:cNvPicPr>
            <a:picLocks noChangeAspect="1" noChangeArrowheads="1"/>
          </p:cNvPicPr>
          <p:nvPr/>
        </p:nvPicPr>
        <p:blipFill>
          <a:blip r:embed="rId3"/>
          <a:srcRect/>
          <a:stretch>
            <a:fillRect/>
          </a:stretch>
        </p:blipFill>
        <p:spPr bwMode="auto">
          <a:xfrm>
            <a:off x="-1" y="6481011"/>
            <a:ext cx="3465095" cy="1748589"/>
          </a:xfrm>
          <a:prstGeom prst="rect">
            <a:avLst/>
          </a:prstGeom>
          <a:noFill/>
        </p:spPr>
      </p:pic>
      <p:pic>
        <p:nvPicPr>
          <p:cNvPr id="4" name="Picture 3">
            <a:extLst>
              <a:ext uri="{FF2B5EF4-FFF2-40B4-BE49-F238E27FC236}">
                <a16:creationId xmlns:a16="http://schemas.microsoft.com/office/drawing/2014/main" id="{83A0E876-C67F-49DF-B592-3A94F5174D62}"/>
              </a:ext>
            </a:extLst>
          </p:cNvPr>
          <p:cNvPicPr>
            <a:picLocks noChangeAspect="1"/>
          </p:cNvPicPr>
          <p:nvPr/>
        </p:nvPicPr>
        <p:blipFill>
          <a:blip r:embed="rId4"/>
          <a:stretch>
            <a:fillRect/>
          </a:stretch>
        </p:blipFill>
        <p:spPr>
          <a:xfrm>
            <a:off x="1990668" y="194926"/>
            <a:ext cx="5781732" cy="1652778"/>
          </a:xfrm>
          <a:prstGeom prst="rect">
            <a:avLst/>
          </a:prstGeom>
        </p:spPr>
      </p:pic>
      <p:pic>
        <p:nvPicPr>
          <p:cNvPr id="10" name="Picture 9">
            <a:extLst>
              <a:ext uri="{FF2B5EF4-FFF2-40B4-BE49-F238E27FC236}">
                <a16:creationId xmlns:a16="http://schemas.microsoft.com/office/drawing/2014/main" id="{217BBBBD-7CA8-4F02-951D-F0AF294648BD}"/>
              </a:ext>
            </a:extLst>
          </p:cNvPr>
          <p:cNvPicPr>
            <a:picLocks noChangeAspect="1"/>
          </p:cNvPicPr>
          <p:nvPr/>
        </p:nvPicPr>
        <p:blipFill>
          <a:blip r:embed="rId5"/>
          <a:stretch>
            <a:fillRect/>
          </a:stretch>
        </p:blipFill>
        <p:spPr>
          <a:xfrm>
            <a:off x="1328321" y="2444095"/>
            <a:ext cx="8215729" cy="1748588"/>
          </a:xfrm>
          <a:prstGeom prst="rect">
            <a:avLst/>
          </a:prstGeom>
        </p:spPr>
      </p:pic>
      <p:pic>
        <p:nvPicPr>
          <p:cNvPr id="12" name="Picture 11">
            <a:extLst>
              <a:ext uri="{FF2B5EF4-FFF2-40B4-BE49-F238E27FC236}">
                <a16:creationId xmlns:a16="http://schemas.microsoft.com/office/drawing/2014/main" id="{29C048C2-D00C-40C2-9349-39E7A3D71ABA}"/>
              </a:ext>
            </a:extLst>
          </p:cNvPr>
          <p:cNvPicPr>
            <a:picLocks noChangeAspect="1"/>
          </p:cNvPicPr>
          <p:nvPr/>
        </p:nvPicPr>
        <p:blipFill>
          <a:blip r:embed="rId6"/>
          <a:stretch>
            <a:fillRect/>
          </a:stretch>
        </p:blipFill>
        <p:spPr>
          <a:xfrm>
            <a:off x="5511707" y="5033628"/>
            <a:ext cx="8330023" cy="1550052"/>
          </a:xfrm>
          <a:prstGeom prst="rect">
            <a:avLst/>
          </a:prstGeom>
        </p:spPr>
      </p:pic>
    </p:spTree>
    <p:extLst>
      <p:ext uri="{BB962C8B-B14F-4D97-AF65-F5344CB8AC3E}">
        <p14:creationId xmlns:p14="http://schemas.microsoft.com/office/powerpoint/2010/main" val="315432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59" y="70577"/>
            <a:ext cx="11159491" cy="2492990"/>
          </a:xfrm>
          <a:prstGeom prst="rect">
            <a:avLst/>
          </a:prstGeom>
          <a:noFill/>
        </p:spPr>
        <p:txBody>
          <a:bodyPr wrap="square" rtlCol="0">
            <a:spAutoFit/>
          </a:bodyPr>
          <a:lstStyle/>
          <a:p>
            <a:r>
              <a:rPr lang="vi-VN" sz="3200" dirty="0">
                <a:solidFill>
                  <a:srgbClr val="FF0000"/>
                </a:solidFill>
                <a:latin typeface="+mj-lt"/>
              </a:rPr>
              <a:t>Bài 2.58 : Có 12 quả cam, 18 quả xoài và 30 quả bơ. Mẹ muốn Mai chia đều mỗi loại quả đó vào các túi sao cho mỗi túi đều có cam, xoài, bơ. Hỏi Mai có thể chia được nhiều nhất là mấy túi quà?</a:t>
            </a:r>
            <a:br>
              <a:rPr lang="vi-VN" sz="3200" dirty="0">
                <a:solidFill>
                  <a:srgbClr val="FF0000"/>
                </a:solidFill>
                <a:latin typeface="+mj-lt"/>
              </a:rPr>
            </a:br>
            <a:br>
              <a:rPr lang="vi-VN" sz="2800" dirty="0"/>
            </a:br>
            <a:endParaRPr lang="en-US" sz="3200" b="1" dirty="0">
              <a:latin typeface="Times New Roman" pitchFamily="18" charset="0"/>
              <a:cs typeface="Times New Roman" pitchFamily="18" charset="0"/>
            </a:endParaRPr>
          </a:p>
        </p:txBody>
      </p:sp>
      <p:pic>
        <p:nvPicPr>
          <p:cNvPr id="54276" name="Picture 4" descr="Đồ dùng học tập, đồ dùng học tập, khu vực, trở lại trường png thumbnail"/>
          <p:cNvPicPr>
            <a:picLocks noChangeAspect="1" noChangeArrowheads="1"/>
          </p:cNvPicPr>
          <p:nvPr/>
        </p:nvPicPr>
        <p:blipFill>
          <a:blip r:embed="rId2"/>
          <a:srcRect/>
          <a:stretch>
            <a:fillRect/>
          </a:stretch>
        </p:blipFill>
        <p:spPr bwMode="auto">
          <a:xfrm>
            <a:off x="11296650" y="0"/>
            <a:ext cx="3333750" cy="3228975"/>
          </a:xfrm>
          <a:prstGeom prst="rect">
            <a:avLst/>
          </a:prstGeom>
          <a:noFill/>
        </p:spPr>
      </p:pic>
      <p:pic>
        <p:nvPicPr>
          <p:cNvPr id="54280" name="Picture 8" descr="Xe buýt của học sinh Tài xế xe buýt, Xe buýt trường học, nhãn hiệu, xe buýt png thumbnail"/>
          <p:cNvPicPr>
            <a:picLocks noChangeAspect="1" noChangeArrowheads="1"/>
          </p:cNvPicPr>
          <p:nvPr/>
        </p:nvPicPr>
        <p:blipFill>
          <a:blip r:embed="rId3"/>
          <a:srcRect/>
          <a:stretch>
            <a:fillRect/>
          </a:stretch>
        </p:blipFill>
        <p:spPr bwMode="auto">
          <a:xfrm>
            <a:off x="-1" y="6481011"/>
            <a:ext cx="3465095" cy="1748589"/>
          </a:xfrm>
          <a:prstGeom prst="rect">
            <a:avLst/>
          </a:prstGeom>
          <a:noFill/>
        </p:spPr>
      </p:pic>
      <p:sp>
        <p:nvSpPr>
          <p:cNvPr id="2" name="TextBox 1">
            <a:extLst>
              <a:ext uri="{FF2B5EF4-FFF2-40B4-BE49-F238E27FC236}">
                <a16:creationId xmlns:a16="http://schemas.microsoft.com/office/drawing/2014/main" id="{32CEF93F-ABE5-4EC1-833D-845630C193AE}"/>
              </a:ext>
            </a:extLst>
          </p:cNvPr>
          <p:cNvSpPr txBox="1"/>
          <p:nvPr/>
        </p:nvSpPr>
        <p:spPr>
          <a:xfrm>
            <a:off x="91439" y="2468880"/>
            <a:ext cx="11430001" cy="3231654"/>
          </a:xfrm>
          <a:prstGeom prst="rect">
            <a:avLst/>
          </a:prstGeom>
          <a:noFill/>
        </p:spPr>
        <p:txBody>
          <a:bodyPr wrap="square" rtlCol="0">
            <a:spAutoFit/>
          </a:bodyPr>
          <a:lstStyle/>
          <a:p>
            <a:pPr algn="l"/>
            <a:r>
              <a:rPr lang="vi-VN" sz="3200" b="0" i="0" dirty="0">
                <a:solidFill>
                  <a:srgbClr val="444444"/>
                </a:solidFill>
                <a:effectLst/>
                <a:latin typeface="+mj-lt"/>
              </a:rPr>
              <a:t>Số túi quà nhiều nhất mà Mai có thể chia được là ƯCLN(12, 18, 30).</a:t>
            </a:r>
          </a:p>
          <a:p>
            <a:pPr algn="l"/>
            <a:r>
              <a:rPr lang="vi-VN" sz="3200" b="0" i="0" dirty="0">
                <a:solidFill>
                  <a:srgbClr val="444444"/>
                </a:solidFill>
                <a:effectLst/>
                <a:latin typeface="+mj-lt"/>
              </a:rPr>
              <a:t>Ta có: 12 = 2</a:t>
            </a:r>
            <a:r>
              <a:rPr lang="vi-VN" sz="3200" b="0" i="0" baseline="30000" dirty="0">
                <a:solidFill>
                  <a:srgbClr val="444444"/>
                </a:solidFill>
                <a:effectLst/>
                <a:latin typeface="+mj-lt"/>
              </a:rPr>
              <a:t>2</a:t>
            </a:r>
            <a:r>
              <a:rPr lang="vi-VN" sz="3200" b="0" i="0" dirty="0">
                <a:solidFill>
                  <a:srgbClr val="444444"/>
                </a:solidFill>
                <a:effectLst/>
                <a:latin typeface="+mj-lt"/>
              </a:rPr>
              <a:t>.3;  18 = 2.3</a:t>
            </a:r>
            <a:r>
              <a:rPr lang="vi-VN" sz="3200" b="0" i="0" baseline="30000" dirty="0">
                <a:solidFill>
                  <a:srgbClr val="444444"/>
                </a:solidFill>
                <a:effectLst/>
                <a:latin typeface="+mj-lt"/>
              </a:rPr>
              <a:t>2</a:t>
            </a:r>
            <a:r>
              <a:rPr lang="vi-VN" sz="3200" b="0" i="0" dirty="0">
                <a:solidFill>
                  <a:srgbClr val="444444"/>
                </a:solidFill>
                <a:effectLst/>
                <a:latin typeface="+mj-lt"/>
              </a:rPr>
              <a:t>;  30 = 2.3.5</a:t>
            </a:r>
          </a:p>
          <a:p>
            <a:pPr algn="l"/>
            <a:r>
              <a:rPr lang="vi-VN" sz="3200" b="0" i="0" dirty="0">
                <a:solidFill>
                  <a:srgbClr val="444444"/>
                </a:solidFill>
                <a:effectLst/>
                <a:latin typeface="+mj-lt"/>
              </a:rPr>
              <a:t>=&gt; ƯCLN(12, 18, 30) = 2.3 = 6</a:t>
            </a:r>
          </a:p>
          <a:p>
            <a:pPr algn="l"/>
            <a:r>
              <a:rPr lang="vi-VN" sz="3200" b="0" i="0" dirty="0">
                <a:solidFill>
                  <a:srgbClr val="444444"/>
                </a:solidFill>
                <a:effectLst/>
                <a:latin typeface="+mj-lt"/>
              </a:rPr>
              <a:t>Vậy Mai có thể chia được nhiều nhất 6 túi quà.</a:t>
            </a:r>
          </a:p>
          <a:p>
            <a:br>
              <a:rPr lang="vi-VN" sz="3200" dirty="0">
                <a:latin typeface="+mj-lt"/>
              </a:rPr>
            </a:br>
            <a:br>
              <a:rPr lang="vi-VN" dirty="0"/>
            </a:br>
            <a:endParaRPr lang="vi-VN" dirty="0"/>
          </a:p>
        </p:txBody>
      </p:sp>
    </p:spTree>
    <p:extLst>
      <p:ext uri="{BB962C8B-B14F-4D97-AF65-F5344CB8AC3E}">
        <p14:creationId xmlns:p14="http://schemas.microsoft.com/office/powerpoint/2010/main" val="2673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Hướng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dẫn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về</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nhà</a:t>
            </a:r>
            <a:endParaRPr lang="en-US" dirty="0">
              <a:solidFill>
                <a:srgbClr val="0070C0"/>
              </a:solidFill>
            </a:endParaRPr>
          </a:p>
        </p:txBody>
      </p:sp>
      <p:pic>
        <p:nvPicPr>
          <p:cNvPr id="6" name="Picture 2" descr="C:\Users\HUYEN\Desktop\6243.png_300.png"/>
          <p:cNvPicPr>
            <a:picLocks noGrp="1" noChangeAspect="1" noChangeArrowheads="1"/>
          </p:cNvPicPr>
          <p:nvPr>
            <p:ph idx="1"/>
          </p:nvPr>
        </p:nvPicPr>
        <p:blipFill>
          <a:blip r:embed="rId2"/>
          <a:srcRect/>
          <a:stretch>
            <a:fillRect/>
          </a:stretch>
        </p:blipFill>
        <p:spPr bwMode="auto">
          <a:xfrm>
            <a:off x="10096500" y="0"/>
            <a:ext cx="4533900" cy="2857500"/>
          </a:xfrm>
          <a:prstGeom prst="rect">
            <a:avLst/>
          </a:prstGeom>
          <a:noFill/>
        </p:spPr>
      </p:pic>
      <p:sp>
        <p:nvSpPr>
          <p:cNvPr id="7" name="Rectangle 6"/>
          <p:cNvSpPr/>
          <p:nvPr/>
        </p:nvSpPr>
        <p:spPr>
          <a:xfrm>
            <a:off x="1379621" y="2421813"/>
            <a:ext cx="8245642" cy="1077218"/>
          </a:xfrm>
          <a:prstGeom prst="rect">
            <a:avLst/>
          </a:prstGeom>
        </p:spPr>
        <p:txBody>
          <a:bodyPr wrap="square">
            <a:spAutoFit/>
          </a:bodyPr>
          <a:lstStyle/>
          <a:p>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SGK</a:t>
            </a:r>
          </a:p>
          <a:p>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13: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a:latin typeface="Times New Roman" pitchFamily="18" charset="0"/>
                <a:cs typeface="Times New Roman" pitchFamily="18" charset="0"/>
              </a:rPr>
              <a:t> .</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521</Words>
  <Application>Microsoft Office PowerPoint</Application>
  <PresentationFormat>Custom</PresentationFormat>
  <Paragraphs>51</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Calibri Light</vt:lpstr>
      <vt:lpstr>Arial</vt:lpstr>
      <vt:lpstr>Calibri</vt:lpstr>
      <vt:lpstr>Symbol</vt:lpstr>
      <vt:lpstr>Times New Roman</vt:lpstr>
      <vt:lpstr>OpenSans</vt:lpstr>
      <vt:lpstr>Office Theme</vt:lpstr>
      <vt:lpstr>2_Office Theme</vt:lpstr>
      <vt:lpstr>Tiết 24 : Bài tập cuối chương II</vt:lpstr>
      <vt:lpstr>PowerPoint Presentation</vt:lpstr>
      <vt:lpstr>PowerPoint Presentation</vt:lpstr>
      <vt:lpstr>PowerPoint Presentation</vt:lpstr>
      <vt:lpstr>PowerPoint Presentation</vt:lpstr>
      <vt:lpstr>PowerPoint Presentation</vt:lpstr>
      <vt:lpstr>PowerPoint Presentation</vt:lpstr>
      <vt:lpstr>            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trang thai</cp:lastModifiedBy>
  <cp:revision>158</cp:revision>
  <dcterms:created xsi:type="dcterms:W3CDTF">2018-05-10T00:06:18Z</dcterms:created>
  <dcterms:modified xsi:type="dcterms:W3CDTF">2021-10-19T09:56:47Z</dcterms:modified>
</cp:coreProperties>
</file>